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71E6704-57CE-4D7B-94D5-24467720F62C}" type="datetimeFigureOut">
              <a:rPr kumimoji="1" lang="ja-JP" altLang="en-US" smtClean="0"/>
              <a:t>2020/3/20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2B26DAE-3C89-4CFA-A8B3-184B03B81A20}"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E6704-57CE-4D7B-94D5-24467720F62C}" type="datetimeFigureOut">
              <a:rPr kumimoji="1" lang="ja-JP" altLang="en-US" smtClean="0"/>
              <a:t>2020/3/20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B26DAE-3C89-4CFA-A8B3-184B03B81A20}"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57158" y="357166"/>
            <a:ext cx="7772400" cy="1470025"/>
          </a:xfrm>
        </p:spPr>
        <p:txBody>
          <a:bodyPr>
            <a:normAutofit fontScale="90000"/>
          </a:bodyPr>
          <a:lstStyle/>
          <a:p>
            <a:r>
              <a:rPr lang="en-US" sz="3100" b="1" dirty="0"/>
              <a:t>2020</a:t>
            </a:r>
            <a:r>
              <a:rPr lang="ja-JP" altLang="en-US" sz="3100" b="1" dirty="0"/>
              <a:t>年</a:t>
            </a:r>
            <a:r>
              <a:rPr lang="en-US" sz="3100" b="1" dirty="0"/>
              <a:t>3</a:t>
            </a:r>
            <a:r>
              <a:rPr lang="ja-JP" altLang="en-US" sz="3100" b="1" dirty="0"/>
              <a:t>月</a:t>
            </a:r>
            <a:r>
              <a:rPr lang="en-US" sz="3100" b="1" dirty="0"/>
              <a:t>17</a:t>
            </a:r>
            <a:r>
              <a:rPr lang="ja-JP" altLang="en-US" sz="3100" b="1" dirty="0"/>
              <a:t>日</a:t>
            </a:r>
            <a:r>
              <a:rPr lang="en-US" sz="3100" b="1" dirty="0"/>
              <a:t>24</a:t>
            </a:r>
            <a:r>
              <a:rPr lang="ja-JP" altLang="en-US" sz="3100" b="1" dirty="0"/>
              <a:t>日　</a:t>
            </a:r>
            <a:r>
              <a:rPr lang="ja-JP" altLang="en-US" sz="3100" dirty="0"/>
              <a:t/>
            </a:r>
            <a:br>
              <a:rPr lang="ja-JP" altLang="en-US" sz="3100" dirty="0"/>
            </a:br>
            <a:r>
              <a:rPr lang="ja-JP" altLang="en-US" sz="3100" b="1" dirty="0"/>
              <a:t>閏月</a:t>
            </a:r>
            <a:r>
              <a:rPr lang="en-US" sz="3100" b="1" dirty="0"/>
              <a:t>(</a:t>
            </a:r>
            <a:r>
              <a:rPr lang="ja-JP" altLang="en-US" sz="3100" b="1" dirty="0"/>
              <a:t>ユンヂチ</a:t>
            </a:r>
            <a:r>
              <a:rPr lang="en-US" sz="3100" b="1" dirty="0"/>
              <a:t>)</a:t>
            </a:r>
            <a:r>
              <a:rPr lang="ja-JP" altLang="en-US" sz="3100" b="1" dirty="0"/>
              <a:t>に沖縄でお墓を建てる理由</a:t>
            </a:r>
            <a:r>
              <a:rPr lang="ja-JP" altLang="en-US" dirty="0"/>
              <a:t/>
            </a:r>
            <a:br>
              <a:rPr lang="ja-JP" altLang="en-US" dirty="0"/>
            </a:br>
            <a:endParaRPr kumimoji="1" lang="ja-JP" altLang="en-US" dirty="0"/>
          </a:p>
        </p:txBody>
      </p:sp>
      <p:sp>
        <p:nvSpPr>
          <p:cNvPr id="3" name="サブタイトル 2"/>
          <p:cNvSpPr>
            <a:spLocks noGrp="1"/>
          </p:cNvSpPr>
          <p:nvPr>
            <p:ph type="subTitle" idx="1"/>
          </p:nvPr>
        </p:nvSpPr>
        <p:spPr>
          <a:xfrm>
            <a:off x="928662" y="1571612"/>
            <a:ext cx="6843738" cy="4067188"/>
          </a:xfrm>
        </p:spPr>
        <p:txBody>
          <a:bodyPr/>
          <a:lstStyle/>
          <a:p>
            <a:endParaRPr kumimoji="1" lang="ja-JP" altLang="en-US" dirty="0"/>
          </a:p>
        </p:txBody>
      </p:sp>
      <p:pic>
        <p:nvPicPr>
          <p:cNvPr id="4" name="図 3" descr="https://mikuni-ohaka.com/wp-content/uploads/2020/02/c553ef5690e12383cd9aba220968465d_t.jpeg"/>
          <p:cNvPicPr/>
          <p:nvPr/>
        </p:nvPicPr>
        <p:blipFill>
          <a:blip r:embed="rId2"/>
          <a:srcRect/>
          <a:stretch>
            <a:fillRect/>
          </a:stretch>
        </p:blipFill>
        <p:spPr bwMode="auto">
          <a:xfrm>
            <a:off x="928662" y="1643050"/>
            <a:ext cx="6786610" cy="385765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472" y="142852"/>
            <a:ext cx="8186766" cy="725470"/>
          </a:xfrm>
        </p:spPr>
        <p:txBody>
          <a:bodyPr>
            <a:normAutofit fontScale="90000"/>
          </a:bodyPr>
          <a:lstStyle/>
          <a:p>
            <a:r>
              <a:rPr lang="en-US" altLang="ja-JP" sz="3600" b="1" dirty="0" smtClean="0"/>
              <a:t/>
            </a:r>
            <a:br>
              <a:rPr lang="en-US" altLang="ja-JP" sz="3600" b="1" dirty="0" smtClean="0"/>
            </a:br>
            <a:r>
              <a:rPr lang="ja-JP" altLang="en-US" sz="3600" b="1" dirty="0" smtClean="0"/>
              <a:t>沖縄</a:t>
            </a:r>
            <a:r>
              <a:rPr lang="ja-JP" altLang="en-US" sz="3600" b="1" dirty="0"/>
              <a:t>の人がユンヂチやお墓を大切にする理由</a:t>
            </a:r>
            <a:r>
              <a:rPr lang="ja-JP" altLang="en-US" dirty="0"/>
              <a:t/>
            </a:r>
            <a:br>
              <a:rPr lang="ja-JP" altLang="en-US" dirty="0"/>
            </a:br>
            <a:endParaRPr kumimoji="1" lang="ja-JP" altLang="en-US" dirty="0"/>
          </a:p>
        </p:txBody>
      </p:sp>
      <p:sp>
        <p:nvSpPr>
          <p:cNvPr id="3" name="コンテンツ プレースホルダ 2"/>
          <p:cNvSpPr>
            <a:spLocks noGrp="1"/>
          </p:cNvSpPr>
          <p:nvPr>
            <p:ph idx="1"/>
          </p:nvPr>
        </p:nvSpPr>
        <p:spPr>
          <a:xfrm>
            <a:off x="428596" y="857232"/>
            <a:ext cx="8258204" cy="5268931"/>
          </a:xfrm>
        </p:spPr>
        <p:txBody>
          <a:bodyPr/>
          <a:lstStyle/>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dirty="0" smtClean="0"/>
              <a:t>閏年（ユンジチ）に沖縄でお墓を建てる理由</a:t>
            </a:r>
            <a:endParaRPr kumimoji="1" lang="ja-JP" altLang="en-US" sz="3600"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a:t>沖縄には未だ昔の風習が根強く残されており、年中行事を執り行う際には旧暦に当てはめて進められることも少なくありません。</a:t>
            </a:r>
          </a:p>
          <a:p>
            <a:r>
              <a:rPr lang="ja-JP" altLang="en-US" dirty="0"/>
              <a:t>そのため全国的にも新暦に当てはめ行事をすすめるのとは違い、お正月やお盆の行事も一般的な時期と少しずれています。</a:t>
            </a:r>
          </a:p>
          <a:p>
            <a:r>
              <a:rPr lang="ja-JP" altLang="en-US" dirty="0"/>
              <a:t>沖縄でお墓を建てるのにいいとされるユンヂチもその一つです。</a:t>
            </a:r>
          </a:p>
          <a:p>
            <a:r>
              <a:rPr lang="ja-JP" altLang="en-US" dirty="0"/>
              <a:t>この記事ではユンヂチとはどういうもので、どんな風に考えられているのかを解説します。</a:t>
            </a:r>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417638"/>
          </a:xfrm>
        </p:spPr>
        <p:txBody>
          <a:bodyPr>
            <a:normAutofit fontScale="90000"/>
          </a:bodyPr>
          <a:lstStyle/>
          <a:p>
            <a:pPr lvl="0"/>
            <a:r>
              <a:rPr lang="en-US" dirty="0"/>
              <a:t/>
            </a:r>
            <a:br>
              <a:rPr lang="en-US" dirty="0"/>
            </a:br>
            <a:r>
              <a:rPr lang="en-US" dirty="0" smtClean="0"/>
              <a:t>1</a:t>
            </a:r>
            <a:r>
              <a:rPr lang="en-US" sz="3600" dirty="0"/>
              <a:t> </a:t>
            </a:r>
            <a:r>
              <a:rPr lang="en-US" sz="3600" dirty="0" err="1" smtClean="0"/>
              <a:t>お墓に深く関係するユンヂチとは</a:t>
            </a:r>
            <a:r>
              <a:rPr lang="ja-JP" altLang="en-US" dirty="0"/>
              <a:t/>
            </a:r>
            <a:br>
              <a:rPr lang="ja-JP" altLang="en-US" dirty="0"/>
            </a:br>
            <a:endParaRPr kumimoji="1" lang="ja-JP" altLang="en-US" dirty="0"/>
          </a:p>
        </p:txBody>
      </p:sp>
      <p:sp>
        <p:nvSpPr>
          <p:cNvPr id="3" name="コンテンツ プレースホルダ 2"/>
          <p:cNvSpPr>
            <a:spLocks noGrp="1"/>
          </p:cNvSpPr>
          <p:nvPr>
            <p:ph idx="1"/>
          </p:nvPr>
        </p:nvSpPr>
        <p:spPr/>
        <p:txBody>
          <a:bodyPr>
            <a:normAutofit fontScale="47500" lnSpcReduction="20000"/>
          </a:bodyPr>
          <a:lstStyle/>
          <a:p>
            <a:r>
              <a:rPr lang="ja-JP" altLang="en-US" dirty="0"/>
              <a:t>ユンヂチは沖縄の島言葉で、閏月と書いてユンヂチと読みます。</a:t>
            </a:r>
          </a:p>
          <a:p>
            <a:r>
              <a:rPr lang="ja-JP" altLang="en-US" dirty="0"/>
              <a:t>一般的にはうるうづきと読み、太陽暦で</a:t>
            </a:r>
            <a:r>
              <a:rPr lang="en-US" dirty="0"/>
              <a:t>4</a:t>
            </a:r>
            <a:r>
              <a:rPr lang="ja-JP" altLang="en-US" dirty="0"/>
              <a:t>年に</a:t>
            </a:r>
            <a:r>
              <a:rPr lang="en-US" dirty="0"/>
              <a:t>1</a:t>
            </a:r>
            <a:r>
              <a:rPr lang="ja-JP" altLang="en-US" dirty="0"/>
              <a:t>度訪れる閏年とされています。</a:t>
            </a:r>
          </a:p>
          <a:p>
            <a:r>
              <a:rPr lang="ja-JP" altLang="en-US" dirty="0"/>
              <a:t>沖縄では旧暦に基づき行事を執り行う風習があり、ユンヂチはお墓と深く関係することがあります。</a:t>
            </a:r>
          </a:p>
          <a:p>
            <a:r>
              <a:rPr lang="ja-JP" altLang="en-US" b="1" dirty="0"/>
              <a:t>旧暦での数え方</a:t>
            </a:r>
            <a:endParaRPr lang="ja-JP" altLang="en-US" dirty="0"/>
          </a:p>
          <a:p>
            <a:r>
              <a:rPr lang="ja-JP" altLang="en-US" dirty="0"/>
              <a:t>旧暦の場合月の満ち欠けを基準にしていたため、</a:t>
            </a:r>
            <a:r>
              <a:rPr lang="en-US" dirty="0"/>
              <a:t>1</a:t>
            </a:r>
            <a:r>
              <a:rPr lang="ja-JP" altLang="en-US" dirty="0"/>
              <a:t>ヶ月が</a:t>
            </a:r>
            <a:r>
              <a:rPr lang="en-US" dirty="0"/>
              <a:t>29.5</a:t>
            </a:r>
            <a:r>
              <a:rPr lang="ja-JP" altLang="en-US" dirty="0"/>
              <a:t>日という中途半端な数え方をしていました。</a:t>
            </a:r>
          </a:p>
          <a:p>
            <a:r>
              <a:rPr lang="ja-JP" altLang="en-US" dirty="0"/>
              <a:t>しかし</a:t>
            </a:r>
            <a:r>
              <a:rPr lang="en-US" dirty="0"/>
              <a:t>1</a:t>
            </a:r>
            <a:r>
              <a:rPr lang="ja-JP" altLang="en-US" dirty="0"/>
              <a:t>年は</a:t>
            </a:r>
            <a:r>
              <a:rPr lang="en-US" dirty="0"/>
              <a:t>365</a:t>
            </a:r>
            <a:r>
              <a:rPr lang="ja-JP" altLang="en-US" dirty="0"/>
              <a:t>日となり、</a:t>
            </a:r>
            <a:r>
              <a:rPr lang="en-US" dirty="0"/>
              <a:t>1</a:t>
            </a:r>
            <a:r>
              <a:rPr lang="ja-JP" altLang="en-US" dirty="0"/>
              <a:t>ヶ月が</a:t>
            </a:r>
            <a:r>
              <a:rPr lang="en-US" dirty="0"/>
              <a:t>29.5</a:t>
            </a:r>
            <a:r>
              <a:rPr lang="ja-JP" altLang="en-US" dirty="0"/>
              <a:t>日だと</a:t>
            </a:r>
            <a:r>
              <a:rPr lang="en-US" dirty="0"/>
              <a:t>354</a:t>
            </a:r>
            <a:r>
              <a:rPr lang="ja-JP" altLang="en-US" dirty="0"/>
              <a:t>日しかないため</a:t>
            </a:r>
            <a:r>
              <a:rPr lang="en-US" dirty="0"/>
              <a:t>11</a:t>
            </a:r>
            <a:r>
              <a:rPr lang="ja-JP" altLang="en-US" dirty="0"/>
              <a:t>日足りません。</a:t>
            </a:r>
          </a:p>
          <a:p>
            <a:r>
              <a:rPr lang="ja-JP" altLang="en-US" dirty="0"/>
              <a:t>足りない分を調整するために</a:t>
            </a:r>
            <a:r>
              <a:rPr lang="en-US" dirty="0"/>
              <a:t>33</a:t>
            </a:r>
            <a:r>
              <a:rPr lang="ja-JP" altLang="en-US" dirty="0"/>
              <a:t>ヶ月おきに</a:t>
            </a:r>
            <a:r>
              <a:rPr lang="en-US" dirty="0"/>
              <a:t>1</a:t>
            </a:r>
            <a:r>
              <a:rPr lang="ja-JP" altLang="en-US" dirty="0"/>
              <a:t>度、</a:t>
            </a:r>
            <a:r>
              <a:rPr lang="en-US" dirty="0"/>
              <a:t>1</a:t>
            </a:r>
            <a:r>
              <a:rPr lang="ja-JP" altLang="en-US" dirty="0"/>
              <a:t>年を</a:t>
            </a:r>
            <a:r>
              <a:rPr lang="en-US" dirty="0"/>
              <a:t>13</a:t>
            </a:r>
            <a:r>
              <a:rPr lang="ja-JP" altLang="en-US" dirty="0"/>
              <a:t>ヶ月とすることで対応していました。</a:t>
            </a:r>
          </a:p>
          <a:p>
            <a:r>
              <a:rPr lang="ja-JP" altLang="en-US" dirty="0"/>
              <a:t>つまり、</a:t>
            </a:r>
            <a:r>
              <a:rPr lang="en-US" dirty="0"/>
              <a:t>19</a:t>
            </a:r>
            <a:r>
              <a:rPr lang="ja-JP" altLang="en-US" dirty="0"/>
              <a:t>年間で</a:t>
            </a:r>
            <a:r>
              <a:rPr lang="en-US" dirty="0"/>
              <a:t>7</a:t>
            </a:r>
            <a:r>
              <a:rPr lang="ja-JP" altLang="en-US" dirty="0"/>
              <a:t>回ユンヂチとして同じ月が</a:t>
            </a:r>
            <a:r>
              <a:rPr lang="en-US" dirty="0"/>
              <a:t>2</a:t>
            </a:r>
            <a:r>
              <a:rPr lang="ja-JP" altLang="en-US" dirty="0"/>
              <a:t>回カウントされます。</a:t>
            </a:r>
          </a:p>
          <a:p>
            <a:r>
              <a:rPr lang="ja-JP" altLang="en-US" b="1" dirty="0"/>
              <a:t>新暦での数え方</a:t>
            </a:r>
            <a:endParaRPr lang="ja-JP" altLang="en-US" dirty="0"/>
          </a:p>
          <a:p>
            <a:r>
              <a:rPr lang="ja-JP" altLang="en-US" dirty="0"/>
              <a:t>新暦では</a:t>
            </a:r>
            <a:r>
              <a:rPr lang="en-US" dirty="0"/>
              <a:t>1</a:t>
            </a:r>
            <a:r>
              <a:rPr lang="ja-JP" altLang="en-US" dirty="0"/>
              <a:t>ヶ月を</a:t>
            </a:r>
            <a:r>
              <a:rPr lang="en-US" dirty="0"/>
              <a:t>30</a:t>
            </a:r>
            <a:r>
              <a:rPr lang="ja-JP" altLang="en-US" dirty="0"/>
              <a:t>日または</a:t>
            </a:r>
            <a:r>
              <a:rPr lang="en-US" dirty="0"/>
              <a:t>31</a:t>
            </a:r>
            <a:r>
              <a:rPr lang="ja-JP" altLang="en-US" dirty="0"/>
              <a:t>日として数えるようになりますが、</a:t>
            </a:r>
            <a:r>
              <a:rPr lang="en-US" dirty="0"/>
              <a:t>1</a:t>
            </a:r>
            <a:r>
              <a:rPr lang="ja-JP" altLang="en-US" dirty="0"/>
              <a:t>年を</a:t>
            </a:r>
            <a:r>
              <a:rPr lang="en-US" dirty="0"/>
              <a:t>365</a:t>
            </a:r>
            <a:r>
              <a:rPr lang="ja-JP" altLang="en-US" dirty="0"/>
              <a:t>日として考えた場合、厳密には</a:t>
            </a:r>
            <a:r>
              <a:rPr lang="en-US" dirty="0"/>
              <a:t>365</a:t>
            </a:r>
            <a:r>
              <a:rPr lang="ja-JP" altLang="en-US" dirty="0"/>
              <a:t>日と端数が生じます。</a:t>
            </a:r>
          </a:p>
          <a:p>
            <a:r>
              <a:rPr lang="ja-JP" altLang="en-US" dirty="0"/>
              <a:t>この端数を</a:t>
            </a:r>
            <a:r>
              <a:rPr lang="en-US" dirty="0"/>
              <a:t>4</a:t>
            </a:r>
            <a:r>
              <a:rPr lang="ja-JP" altLang="en-US" dirty="0"/>
              <a:t>年に</a:t>
            </a:r>
            <a:r>
              <a:rPr lang="en-US" dirty="0"/>
              <a:t>1</a:t>
            </a:r>
            <a:r>
              <a:rPr lang="ja-JP" altLang="en-US" dirty="0"/>
              <a:t>度、</a:t>
            </a:r>
            <a:r>
              <a:rPr lang="en-US" dirty="0"/>
              <a:t>2</a:t>
            </a:r>
            <a:r>
              <a:rPr lang="ja-JP" altLang="en-US" dirty="0"/>
              <a:t>月の</a:t>
            </a:r>
            <a:r>
              <a:rPr lang="en-US" dirty="0"/>
              <a:t>29</a:t>
            </a:r>
            <a:r>
              <a:rPr lang="ja-JP" altLang="en-US" dirty="0"/>
              <a:t>日にすることで閏年として調整しているのです。</a:t>
            </a:r>
          </a:p>
          <a:p>
            <a:r>
              <a:rPr lang="ja-JP" altLang="en-US" b="1" dirty="0"/>
              <a:t>近年のユンヂチについて</a:t>
            </a:r>
            <a:endParaRPr lang="ja-JP" altLang="en-US" dirty="0"/>
          </a:p>
          <a:p>
            <a:r>
              <a:rPr lang="ja-JP" altLang="en-US" dirty="0"/>
              <a:t>昔は</a:t>
            </a:r>
            <a:r>
              <a:rPr lang="en-US" dirty="0"/>
              <a:t>33</a:t>
            </a:r>
            <a:r>
              <a:rPr lang="ja-JP" altLang="en-US" dirty="0"/>
              <a:t>ヶ月に</a:t>
            </a:r>
            <a:r>
              <a:rPr lang="en-US" dirty="0"/>
              <a:t>1</a:t>
            </a:r>
            <a:r>
              <a:rPr lang="ja-JP" altLang="en-US" dirty="0"/>
              <a:t>度やってくる、</a:t>
            </a:r>
            <a:r>
              <a:rPr lang="en-US" dirty="0"/>
              <a:t>1</a:t>
            </a:r>
            <a:r>
              <a:rPr lang="ja-JP" altLang="en-US" dirty="0"/>
              <a:t>年が</a:t>
            </a:r>
            <a:r>
              <a:rPr lang="en-US" dirty="0"/>
              <a:t>13</a:t>
            </a:r>
            <a:r>
              <a:rPr lang="ja-JP" altLang="en-US" dirty="0"/>
              <a:t>ヶ月になる年の</a:t>
            </a:r>
            <a:r>
              <a:rPr lang="en-US" dirty="0"/>
              <a:t>1</a:t>
            </a:r>
            <a:r>
              <a:rPr lang="ja-JP" altLang="en-US" dirty="0"/>
              <a:t>ヶ月間をユンヂチとしてとらえていました。</a:t>
            </a:r>
          </a:p>
          <a:p>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sz="3600" b="1" dirty="0"/>
              <a:t>お墓に深く関係するユンヂチとは？</a:t>
            </a:r>
            <a:r>
              <a:rPr lang="ja-JP" altLang="en-US" sz="3600" dirty="0"/>
              <a:t/>
            </a:r>
            <a:br>
              <a:rPr lang="ja-JP" altLang="en-US" sz="3600" dirty="0"/>
            </a:br>
            <a:endParaRPr kumimoji="1" lang="ja-JP" altLang="en-US" sz="3600" dirty="0"/>
          </a:p>
        </p:txBody>
      </p:sp>
      <p:sp>
        <p:nvSpPr>
          <p:cNvPr id="5" name="コンテンツ プレースホルダ 4"/>
          <p:cNvSpPr>
            <a:spLocks noGrp="1"/>
          </p:cNvSpPr>
          <p:nvPr>
            <p:ph idx="1"/>
          </p:nvPr>
        </p:nvSpPr>
        <p:spPr/>
        <p:txBody>
          <a:bodyPr>
            <a:noAutofit/>
          </a:bodyPr>
          <a:lstStyle/>
          <a:p>
            <a:r>
              <a:rPr lang="ja-JP" altLang="en-US" sz="1400" dirty="0"/>
              <a:t>ユンヂチは沖縄の島言葉で、閏月と書いてユンヂチと読みます。</a:t>
            </a:r>
          </a:p>
          <a:p>
            <a:r>
              <a:rPr lang="ja-JP" altLang="en-US" sz="1400" dirty="0"/>
              <a:t>一般的にはうるうづきと読み、太陽暦で</a:t>
            </a:r>
            <a:r>
              <a:rPr lang="en-US" sz="1400" dirty="0"/>
              <a:t>4</a:t>
            </a:r>
            <a:r>
              <a:rPr lang="ja-JP" altLang="en-US" sz="1400" dirty="0"/>
              <a:t>年に</a:t>
            </a:r>
            <a:r>
              <a:rPr lang="en-US" sz="1400" dirty="0"/>
              <a:t>1</a:t>
            </a:r>
            <a:r>
              <a:rPr lang="ja-JP" altLang="en-US" sz="1400" dirty="0"/>
              <a:t>度訪れる閏年とされています。</a:t>
            </a:r>
          </a:p>
          <a:p>
            <a:r>
              <a:rPr lang="ja-JP" altLang="en-US" sz="1400" dirty="0"/>
              <a:t>沖縄では旧暦に基づき行事を執り行う風習があり、ユンヂチはお墓と深く関係することがあります。</a:t>
            </a:r>
          </a:p>
          <a:p>
            <a:r>
              <a:rPr lang="ja-JP" altLang="en-US" sz="1400" b="1" dirty="0"/>
              <a:t>旧暦での数え方</a:t>
            </a:r>
            <a:endParaRPr lang="ja-JP" altLang="en-US" sz="1400" dirty="0"/>
          </a:p>
          <a:p>
            <a:r>
              <a:rPr lang="ja-JP" altLang="en-US" sz="1400" dirty="0"/>
              <a:t>旧暦の場合月の満ち欠けを基準にしていたため、</a:t>
            </a:r>
            <a:r>
              <a:rPr lang="en-US" sz="1400" dirty="0"/>
              <a:t>1</a:t>
            </a:r>
            <a:r>
              <a:rPr lang="ja-JP" altLang="en-US" sz="1400" dirty="0"/>
              <a:t>ヶ月が</a:t>
            </a:r>
            <a:r>
              <a:rPr lang="en-US" sz="1400" dirty="0"/>
              <a:t>29.5</a:t>
            </a:r>
            <a:r>
              <a:rPr lang="ja-JP" altLang="en-US" sz="1400" dirty="0"/>
              <a:t>日という中途半端な数え方をしていました。</a:t>
            </a:r>
          </a:p>
          <a:p>
            <a:r>
              <a:rPr lang="ja-JP" altLang="en-US" sz="1400" dirty="0"/>
              <a:t>しかし</a:t>
            </a:r>
            <a:r>
              <a:rPr lang="en-US" sz="1400" dirty="0"/>
              <a:t>1</a:t>
            </a:r>
            <a:r>
              <a:rPr lang="ja-JP" altLang="en-US" sz="1400" dirty="0"/>
              <a:t>年は</a:t>
            </a:r>
            <a:r>
              <a:rPr lang="en-US" sz="1400" dirty="0"/>
              <a:t>365</a:t>
            </a:r>
            <a:r>
              <a:rPr lang="ja-JP" altLang="en-US" sz="1400" dirty="0"/>
              <a:t>日となり、</a:t>
            </a:r>
            <a:r>
              <a:rPr lang="en-US" sz="1400" dirty="0"/>
              <a:t>1</a:t>
            </a:r>
            <a:r>
              <a:rPr lang="ja-JP" altLang="en-US" sz="1400" dirty="0"/>
              <a:t>ヶ月が</a:t>
            </a:r>
            <a:r>
              <a:rPr lang="en-US" sz="1400" dirty="0"/>
              <a:t>29.5</a:t>
            </a:r>
            <a:r>
              <a:rPr lang="ja-JP" altLang="en-US" sz="1400" dirty="0"/>
              <a:t>日だと</a:t>
            </a:r>
            <a:r>
              <a:rPr lang="en-US" sz="1400" dirty="0"/>
              <a:t>354</a:t>
            </a:r>
            <a:r>
              <a:rPr lang="ja-JP" altLang="en-US" sz="1400" dirty="0"/>
              <a:t>日しかないため</a:t>
            </a:r>
            <a:r>
              <a:rPr lang="en-US" sz="1400" dirty="0"/>
              <a:t>11</a:t>
            </a:r>
            <a:r>
              <a:rPr lang="ja-JP" altLang="en-US" sz="1400" dirty="0"/>
              <a:t>日足りません。</a:t>
            </a:r>
          </a:p>
          <a:p>
            <a:r>
              <a:rPr lang="ja-JP" altLang="en-US" sz="1400" dirty="0"/>
              <a:t>足りない分を調整するために</a:t>
            </a:r>
            <a:r>
              <a:rPr lang="en-US" sz="1400" dirty="0"/>
              <a:t>33</a:t>
            </a:r>
            <a:r>
              <a:rPr lang="ja-JP" altLang="en-US" sz="1400" dirty="0"/>
              <a:t>ヶ月おきに</a:t>
            </a:r>
            <a:r>
              <a:rPr lang="en-US" sz="1400" dirty="0"/>
              <a:t>1</a:t>
            </a:r>
            <a:r>
              <a:rPr lang="ja-JP" altLang="en-US" sz="1400" dirty="0"/>
              <a:t>度、</a:t>
            </a:r>
            <a:r>
              <a:rPr lang="en-US" sz="1400" dirty="0"/>
              <a:t>1</a:t>
            </a:r>
            <a:r>
              <a:rPr lang="ja-JP" altLang="en-US" sz="1400" dirty="0"/>
              <a:t>年を</a:t>
            </a:r>
            <a:r>
              <a:rPr lang="en-US" sz="1400" dirty="0"/>
              <a:t>13</a:t>
            </a:r>
            <a:r>
              <a:rPr lang="ja-JP" altLang="en-US" sz="1400" dirty="0"/>
              <a:t>ヶ月とすることで対応していました。</a:t>
            </a:r>
          </a:p>
          <a:p>
            <a:r>
              <a:rPr lang="ja-JP" altLang="en-US" sz="1400" dirty="0"/>
              <a:t>つまり、</a:t>
            </a:r>
            <a:r>
              <a:rPr lang="en-US" sz="1400" dirty="0"/>
              <a:t>19</a:t>
            </a:r>
            <a:r>
              <a:rPr lang="ja-JP" altLang="en-US" sz="1400" dirty="0"/>
              <a:t>年間で</a:t>
            </a:r>
            <a:r>
              <a:rPr lang="en-US" sz="1400" dirty="0"/>
              <a:t>7</a:t>
            </a:r>
            <a:r>
              <a:rPr lang="ja-JP" altLang="en-US" sz="1400" dirty="0"/>
              <a:t>回ユンヂチとして同じ月が</a:t>
            </a:r>
            <a:r>
              <a:rPr lang="en-US" sz="1400" dirty="0"/>
              <a:t>2</a:t>
            </a:r>
            <a:r>
              <a:rPr lang="ja-JP" altLang="en-US" sz="1400" dirty="0"/>
              <a:t>回カウントされます。</a:t>
            </a:r>
          </a:p>
          <a:p>
            <a:r>
              <a:rPr lang="ja-JP" altLang="en-US" sz="1400" b="1" dirty="0"/>
              <a:t>新暦での数え方</a:t>
            </a:r>
            <a:endParaRPr lang="ja-JP" altLang="en-US" sz="1400" dirty="0"/>
          </a:p>
          <a:p>
            <a:r>
              <a:rPr lang="ja-JP" altLang="en-US" sz="1400" dirty="0"/>
              <a:t>新暦では</a:t>
            </a:r>
            <a:r>
              <a:rPr lang="en-US" sz="1400" dirty="0"/>
              <a:t>1</a:t>
            </a:r>
            <a:r>
              <a:rPr lang="ja-JP" altLang="en-US" sz="1400" dirty="0"/>
              <a:t>ヶ月を</a:t>
            </a:r>
            <a:r>
              <a:rPr lang="en-US" sz="1400" dirty="0"/>
              <a:t>30</a:t>
            </a:r>
            <a:r>
              <a:rPr lang="ja-JP" altLang="en-US" sz="1400" dirty="0"/>
              <a:t>日または</a:t>
            </a:r>
            <a:r>
              <a:rPr lang="en-US" sz="1400" dirty="0"/>
              <a:t>31</a:t>
            </a:r>
            <a:r>
              <a:rPr lang="ja-JP" altLang="en-US" sz="1400" dirty="0"/>
              <a:t>日として数えるようになりますが、</a:t>
            </a:r>
            <a:r>
              <a:rPr lang="en-US" sz="1400" dirty="0"/>
              <a:t>1</a:t>
            </a:r>
            <a:r>
              <a:rPr lang="ja-JP" altLang="en-US" sz="1400" dirty="0"/>
              <a:t>年を</a:t>
            </a:r>
            <a:r>
              <a:rPr lang="en-US" sz="1400" dirty="0"/>
              <a:t>365</a:t>
            </a:r>
            <a:r>
              <a:rPr lang="ja-JP" altLang="en-US" sz="1400" dirty="0"/>
              <a:t>日として考えた場合、厳密には</a:t>
            </a:r>
            <a:r>
              <a:rPr lang="en-US" sz="1400" dirty="0"/>
              <a:t>365</a:t>
            </a:r>
            <a:r>
              <a:rPr lang="ja-JP" altLang="en-US" sz="1400" dirty="0"/>
              <a:t>日と端数が生じます。</a:t>
            </a:r>
          </a:p>
          <a:p>
            <a:r>
              <a:rPr lang="ja-JP" altLang="en-US" sz="1400" dirty="0"/>
              <a:t>この端数を</a:t>
            </a:r>
            <a:r>
              <a:rPr lang="en-US" sz="1400" dirty="0"/>
              <a:t>4</a:t>
            </a:r>
            <a:r>
              <a:rPr lang="ja-JP" altLang="en-US" sz="1400" dirty="0"/>
              <a:t>年に</a:t>
            </a:r>
            <a:r>
              <a:rPr lang="en-US" sz="1400" dirty="0"/>
              <a:t>1</a:t>
            </a:r>
            <a:r>
              <a:rPr lang="ja-JP" altLang="en-US" sz="1400" dirty="0"/>
              <a:t>度、</a:t>
            </a:r>
            <a:r>
              <a:rPr lang="en-US" sz="1400" dirty="0"/>
              <a:t>2</a:t>
            </a:r>
            <a:r>
              <a:rPr lang="ja-JP" altLang="en-US" sz="1400" dirty="0"/>
              <a:t>月の</a:t>
            </a:r>
            <a:r>
              <a:rPr lang="en-US" sz="1400" dirty="0"/>
              <a:t>29</a:t>
            </a:r>
            <a:r>
              <a:rPr lang="ja-JP" altLang="en-US" sz="1400" dirty="0"/>
              <a:t>日にすることで閏年として調整しているのです。</a:t>
            </a:r>
          </a:p>
          <a:p>
            <a:r>
              <a:rPr lang="ja-JP" altLang="en-US" sz="1400" b="1" dirty="0"/>
              <a:t>近年のユンヂチについて</a:t>
            </a:r>
            <a:endParaRPr lang="ja-JP" altLang="en-US" sz="1400" dirty="0"/>
          </a:p>
          <a:p>
            <a:r>
              <a:rPr lang="ja-JP" altLang="en-US" sz="1400" dirty="0"/>
              <a:t>昔は</a:t>
            </a:r>
            <a:r>
              <a:rPr lang="en-US" sz="1400" dirty="0"/>
              <a:t>33</a:t>
            </a:r>
            <a:r>
              <a:rPr lang="ja-JP" altLang="en-US" sz="1400" dirty="0"/>
              <a:t>ヶ月に</a:t>
            </a:r>
            <a:r>
              <a:rPr lang="en-US" sz="1400" dirty="0"/>
              <a:t>1</a:t>
            </a:r>
            <a:r>
              <a:rPr lang="ja-JP" altLang="en-US" sz="1400" dirty="0"/>
              <a:t>度やってくる、</a:t>
            </a:r>
            <a:r>
              <a:rPr lang="en-US" sz="1400" dirty="0"/>
              <a:t>1</a:t>
            </a:r>
            <a:r>
              <a:rPr lang="ja-JP" altLang="en-US" sz="1400" dirty="0"/>
              <a:t>年が</a:t>
            </a:r>
            <a:r>
              <a:rPr lang="en-US" sz="1400" dirty="0"/>
              <a:t>13</a:t>
            </a:r>
            <a:r>
              <a:rPr lang="ja-JP" altLang="en-US" sz="1400" dirty="0"/>
              <a:t>ヶ月になる年の</a:t>
            </a:r>
            <a:r>
              <a:rPr lang="en-US" sz="1400" dirty="0"/>
              <a:t>1</a:t>
            </a:r>
            <a:r>
              <a:rPr lang="ja-JP" altLang="en-US" sz="1400" dirty="0"/>
              <a:t>ヶ月間をユンヂチとしてとらえていました。</a:t>
            </a:r>
          </a:p>
          <a:p>
            <a:r>
              <a:rPr lang="ja-JP" altLang="en-US" sz="1600" dirty="0"/>
              <a:t>しかし近年になってからは、月単位ではなく</a:t>
            </a:r>
            <a:r>
              <a:rPr lang="en-US" sz="1600" dirty="0"/>
              <a:t>13</a:t>
            </a:r>
            <a:r>
              <a:rPr lang="ja-JP" altLang="en-US" sz="1600" dirty="0"/>
              <a:t>ヶ月になる年をユンヂチとして考えるように変わってきています。</a:t>
            </a:r>
          </a:p>
          <a:p>
            <a:r>
              <a:rPr lang="ja-JP" altLang="en-US" sz="1600" dirty="0"/>
              <a:t>つまり</a:t>
            </a:r>
            <a:r>
              <a:rPr lang="ja-JP" altLang="en-US" sz="1600" b="1" dirty="0">
                <a:solidFill>
                  <a:srgbClr val="FF0000"/>
                </a:solidFill>
              </a:rPr>
              <a:t>令和</a:t>
            </a:r>
            <a:r>
              <a:rPr lang="en-US" sz="1600" b="1" dirty="0">
                <a:solidFill>
                  <a:srgbClr val="FF0000"/>
                </a:solidFill>
              </a:rPr>
              <a:t>2</a:t>
            </a:r>
            <a:r>
              <a:rPr lang="ja-JP" altLang="en-US" sz="1600" b="1" dirty="0">
                <a:solidFill>
                  <a:srgbClr val="FF0000"/>
                </a:solidFill>
              </a:rPr>
              <a:t>年がユンヂチの年</a:t>
            </a:r>
            <a:r>
              <a:rPr lang="ja-JP" altLang="en-US" sz="1600" dirty="0"/>
              <a:t>です。</a:t>
            </a:r>
          </a:p>
          <a:p>
            <a:endParaRPr kumimoji="1" lang="ja-JP"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b="1" dirty="0"/>
              <a:t>ユンヂチの期間</a:t>
            </a:r>
            <a:r>
              <a:rPr lang="ja-JP" altLang="en-US" dirty="0"/>
              <a:t/>
            </a:r>
            <a:br>
              <a:rPr lang="ja-JP" altLang="en-US" dirty="0"/>
            </a:b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沖縄でのユンヂチは、</a:t>
            </a:r>
            <a:r>
              <a:rPr lang="en-US" dirty="0"/>
              <a:t>33</a:t>
            </a:r>
            <a:r>
              <a:rPr lang="ja-JP" altLang="en-US" dirty="0"/>
              <a:t>ヶ月に</a:t>
            </a:r>
            <a:r>
              <a:rPr lang="en-US" dirty="0"/>
              <a:t>1</a:t>
            </a:r>
            <a:r>
              <a:rPr lang="ja-JP" altLang="en-US" dirty="0"/>
              <a:t>度という旧暦での数え方になります。</a:t>
            </a:r>
          </a:p>
          <a:p>
            <a:r>
              <a:rPr lang="ja-JP" altLang="en-US" dirty="0"/>
              <a:t>東京オリンピックが開催される令和</a:t>
            </a:r>
            <a:r>
              <a:rPr lang="en-US" dirty="0"/>
              <a:t>2</a:t>
            </a:r>
            <a:r>
              <a:rPr lang="ja-JP" altLang="en-US" dirty="0"/>
              <a:t>年がちょうどユンヂチにあたります。</a:t>
            </a:r>
          </a:p>
          <a:p>
            <a:r>
              <a:rPr lang="ja-JP" altLang="en-US" b="1" dirty="0"/>
              <a:t>新暦では令和</a:t>
            </a:r>
            <a:r>
              <a:rPr lang="en-US" b="1" dirty="0"/>
              <a:t>2</a:t>
            </a:r>
            <a:r>
              <a:rPr lang="ja-JP" altLang="en-US" b="1" dirty="0"/>
              <a:t>年</a:t>
            </a:r>
            <a:r>
              <a:rPr lang="en-US" b="1" dirty="0"/>
              <a:t>1</a:t>
            </a:r>
            <a:r>
              <a:rPr lang="ja-JP" altLang="en-US" b="1" dirty="0"/>
              <a:t>月</a:t>
            </a:r>
            <a:r>
              <a:rPr lang="en-US" b="1" dirty="0"/>
              <a:t>25</a:t>
            </a:r>
            <a:r>
              <a:rPr lang="ja-JP" altLang="en-US" b="1" dirty="0"/>
              <a:t>日～</a:t>
            </a:r>
            <a:r>
              <a:rPr lang="en-US" b="1" dirty="0"/>
              <a:t>2</a:t>
            </a:r>
            <a:r>
              <a:rPr lang="ja-JP" altLang="en-US" b="1" dirty="0"/>
              <a:t>月</a:t>
            </a:r>
            <a:r>
              <a:rPr lang="en-US" b="1" dirty="0"/>
              <a:t>11</a:t>
            </a:r>
            <a:r>
              <a:rPr lang="ja-JP" altLang="en-US" b="1" dirty="0"/>
              <a:t>日</a:t>
            </a:r>
            <a:r>
              <a:rPr lang="ja-JP" altLang="en-US" dirty="0"/>
              <a:t>までがユンヂチの期間です。</a:t>
            </a:r>
          </a:p>
          <a:p>
            <a:r>
              <a:rPr lang="ja-JP" altLang="en-US" b="1" dirty="0"/>
              <a:t>旧暦では令和</a:t>
            </a:r>
            <a:r>
              <a:rPr lang="en-US" b="1" dirty="0"/>
              <a:t>2</a:t>
            </a:r>
            <a:r>
              <a:rPr lang="ja-JP" altLang="en-US" b="1" dirty="0"/>
              <a:t>年</a:t>
            </a:r>
            <a:r>
              <a:rPr lang="en-US" b="1" dirty="0"/>
              <a:t>4</a:t>
            </a:r>
            <a:r>
              <a:rPr lang="ja-JP" altLang="en-US" b="1" dirty="0"/>
              <a:t>月</a:t>
            </a:r>
            <a:r>
              <a:rPr lang="en-US" b="1" dirty="0"/>
              <a:t>1</a:t>
            </a:r>
            <a:r>
              <a:rPr lang="ja-JP" altLang="en-US" b="1" dirty="0"/>
              <a:t>日～</a:t>
            </a:r>
            <a:r>
              <a:rPr lang="en-US" b="1" dirty="0"/>
              <a:t>4</a:t>
            </a:r>
            <a:r>
              <a:rPr lang="ja-JP" altLang="en-US" b="1" dirty="0"/>
              <a:t>月</a:t>
            </a:r>
            <a:r>
              <a:rPr lang="en-US" b="1" dirty="0"/>
              <a:t>29</a:t>
            </a:r>
            <a:r>
              <a:rPr lang="ja-JP" altLang="en-US" b="1" dirty="0"/>
              <a:t>日</a:t>
            </a:r>
            <a:r>
              <a:rPr lang="ja-JP" altLang="en-US" dirty="0"/>
              <a:t>までがユンヂチ期間ですが、新暦に当てはめると</a:t>
            </a:r>
            <a:r>
              <a:rPr lang="en-US" dirty="0"/>
              <a:t>5</a:t>
            </a:r>
            <a:r>
              <a:rPr lang="ja-JP" altLang="en-US" dirty="0"/>
              <a:t>月</a:t>
            </a:r>
            <a:r>
              <a:rPr lang="en-US" dirty="0"/>
              <a:t>23</a:t>
            </a:r>
            <a:r>
              <a:rPr lang="ja-JP" altLang="en-US" dirty="0"/>
              <a:t>日～</a:t>
            </a:r>
            <a:r>
              <a:rPr lang="en-US" dirty="0"/>
              <a:t>6</a:t>
            </a:r>
            <a:r>
              <a:rPr lang="ja-JP" altLang="en-US" dirty="0"/>
              <a:t>月</a:t>
            </a:r>
            <a:r>
              <a:rPr lang="en-US" dirty="0"/>
              <a:t>20</a:t>
            </a:r>
            <a:r>
              <a:rPr lang="ja-JP" altLang="en-US" dirty="0"/>
              <a:t>日となっています。</a:t>
            </a:r>
          </a:p>
          <a:p>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58204" cy="2654296"/>
          </a:xfrm>
          <a:solidFill>
            <a:schemeClr val="accent2"/>
          </a:solidFill>
        </p:spPr>
        <p:txBody>
          <a:bodyPr>
            <a:normAutofit fontScale="90000"/>
          </a:bodyPr>
          <a:lstStyle/>
          <a:p>
            <a:r>
              <a:rPr lang="en-US" altLang="ja-JP" sz="3600" b="1" dirty="0" smtClean="0"/>
              <a:t/>
            </a:r>
            <a:br>
              <a:rPr lang="en-US" altLang="ja-JP" sz="3600" b="1" dirty="0" smtClean="0"/>
            </a:br>
            <a:r>
              <a:rPr lang="en-US" altLang="ja-JP" sz="3600" b="1" dirty="0" smtClean="0"/>
              <a:t/>
            </a:r>
            <a:br>
              <a:rPr lang="en-US" altLang="ja-JP" sz="3600" b="1" dirty="0" smtClean="0"/>
            </a:br>
            <a:r>
              <a:rPr lang="ja-JP" altLang="en-US" sz="3600" b="1" dirty="0" smtClean="0"/>
              <a:t>ユンヂチにお墓を建てる理由について</a:t>
            </a:r>
            <a:r>
              <a:rPr lang="en-US" altLang="ja-JP" sz="3600" b="1" dirty="0"/>
              <a:t/>
            </a:r>
            <a:br>
              <a:rPr lang="en-US" altLang="ja-JP" sz="3600" b="1" dirty="0"/>
            </a:br>
            <a:r>
              <a:rPr lang="ja-JP" altLang="en-US" sz="3100" dirty="0" smtClean="0"/>
              <a:t>ユンヂチ</a:t>
            </a:r>
            <a:r>
              <a:rPr lang="ja-JP" altLang="en-US" sz="3100" dirty="0"/>
              <a:t>は沖縄の人にとって、お墓に関する行事に適した時期とされています。</a:t>
            </a:r>
            <a:r>
              <a:rPr lang="ja-JP" altLang="en-US" dirty="0"/>
              <a:t/>
            </a:r>
            <a:br>
              <a:rPr lang="ja-JP" altLang="en-US" dirty="0"/>
            </a:br>
            <a:r>
              <a:rPr lang="ja-JP" altLang="en-US" sz="2700" dirty="0"/>
              <a:t>なぜユンヂチにお墓を建てるのか？その理由について詳しくみていきましょう</a:t>
            </a:r>
            <a:r>
              <a:rPr lang="ja-JP" altLang="en-US" dirty="0"/>
              <a:t>。</a:t>
            </a:r>
            <a:br>
              <a:rPr lang="ja-JP" altLang="en-US" dirty="0"/>
            </a:br>
            <a:r>
              <a:rPr lang="ja-JP" altLang="en-US" dirty="0"/>
              <a:t/>
            </a:r>
            <a:br>
              <a:rPr lang="ja-JP" altLang="en-US" dirty="0"/>
            </a:br>
            <a:endParaRPr kumimoji="1" lang="ja-JP" altLang="en-US" dirty="0"/>
          </a:p>
        </p:txBody>
      </p:sp>
      <p:pic>
        <p:nvPicPr>
          <p:cNvPr id="4" name="コンテンツ プレースホルダ 3" descr="https://mikuni-ohaka.com/wp-content/uploads/2020/02/049.jpg"/>
          <p:cNvPicPr>
            <a:picLocks noGrp="1"/>
          </p:cNvPicPr>
          <p:nvPr>
            <p:ph idx="1"/>
          </p:nvPr>
        </p:nvPicPr>
        <p:blipFill>
          <a:blip r:embed="rId2"/>
          <a:srcRect/>
          <a:stretch>
            <a:fillRect/>
          </a:stretch>
        </p:blipFill>
        <p:spPr bwMode="auto">
          <a:xfrm>
            <a:off x="1714480" y="3071810"/>
            <a:ext cx="6215106" cy="3214686"/>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15328" cy="654032"/>
          </a:xfrm>
        </p:spPr>
        <p:txBody>
          <a:bodyPr>
            <a:normAutofit fontScale="90000"/>
          </a:bodyPr>
          <a:lstStyle/>
          <a:p>
            <a:r>
              <a:rPr lang="ja-JP" altLang="en-US" sz="3600" b="1" dirty="0"/>
              <a:t>沖縄には古くから伝わる伝統が根強く残る</a:t>
            </a:r>
            <a:r>
              <a:rPr lang="ja-JP" altLang="en-US" dirty="0"/>
              <a:t/>
            </a:r>
            <a:br>
              <a:rPr lang="ja-JP" altLang="en-US" dirty="0"/>
            </a:br>
            <a:endParaRPr kumimoji="1" lang="ja-JP" altLang="en-US" dirty="0"/>
          </a:p>
        </p:txBody>
      </p:sp>
      <p:sp>
        <p:nvSpPr>
          <p:cNvPr id="3" name="コンテンツ プレースホルダ 2"/>
          <p:cNvSpPr>
            <a:spLocks noGrp="1"/>
          </p:cNvSpPr>
          <p:nvPr>
            <p:ph idx="1"/>
          </p:nvPr>
        </p:nvSpPr>
        <p:spPr>
          <a:xfrm>
            <a:off x="457200" y="714356"/>
            <a:ext cx="8186766" cy="5411807"/>
          </a:xfrm>
        </p:spPr>
        <p:txBody>
          <a:bodyPr>
            <a:normAutofit fontScale="77500" lnSpcReduction="20000"/>
          </a:bodyPr>
          <a:lstStyle/>
          <a:p>
            <a:r>
              <a:rPr lang="ja-JP" altLang="en-US" sz="2800" dirty="0"/>
              <a:t>沖縄は旧暦に当てはめ年中行事を執り行うだけでなく、行事ごとのしきたりと各行事に細かい決まりがあります。</a:t>
            </a:r>
          </a:p>
          <a:p>
            <a:r>
              <a:rPr lang="en-US" sz="2800" dirty="0"/>
              <a:t>1</a:t>
            </a:r>
            <a:r>
              <a:rPr lang="ja-JP" altLang="en-US" sz="2800" dirty="0" err="1"/>
              <a:t>つの</a:t>
            </a:r>
            <a:r>
              <a:rPr lang="ja-JP" altLang="en-US" sz="2800" dirty="0"/>
              <a:t>表示を執り行うだけでもさまざまな決まりごとがあるので、準備から行事を終えるまでには多くの手間と時間をかけます。</a:t>
            </a:r>
          </a:p>
          <a:p>
            <a:r>
              <a:rPr lang="ja-JP" altLang="en-US" dirty="0"/>
              <a:t>沖縄の人々が先祖を大切にしていて、昔から続く風習やしきたりを守り継承するという強い意志があるからです。</a:t>
            </a:r>
          </a:p>
          <a:p>
            <a:r>
              <a:rPr lang="ja-JP" altLang="en-US" dirty="0"/>
              <a:t>妥協や手抜きをせずに各行事を執り行うには、それなりの労力も必要です。</a:t>
            </a:r>
          </a:p>
          <a:p>
            <a:r>
              <a:rPr lang="ja-JP" altLang="en-US" dirty="0"/>
              <a:t>お墓を建てたりお墓に関する行事を執り行ったりというのは、年中行事ではありませんがこれにも古くから伝わる風習やしきたりがあり、それに則り進められます。</a:t>
            </a:r>
          </a:p>
          <a:p>
            <a:r>
              <a:rPr lang="ja-JP" altLang="en-US" dirty="0"/>
              <a:t>しかし、何かと忙しい現代では、全てをしきたり通りに進めるのが難しいというシーンも多くなっています。</a:t>
            </a:r>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000" b="1" dirty="0"/>
              <a:t>ユンヂチは見えない月と考えられている</a:t>
            </a:r>
            <a:r>
              <a:rPr lang="ja-JP" altLang="en-US" dirty="0"/>
              <a:t/>
            </a:r>
            <a:br>
              <a:rPr lang="ja-JP" altLang="en-US" dirty="0"/>
            </a:br>
            <a:endParaRPr kumimoji="1" lang="ja-JP" altLang="en-US" dirty="0"/>
          </a:p>
        </p:txBody>
      </p:sp>
      <p:sp>
        <p:nvSpPr>
          <p:cNvPr id="3" name="コンテンツ プレースホルダ 2"/>
          <p:cNvSpPr>
            <a:spLocks noGrp="1"/>
          </p:cNvSpPr>
          <p:nvPr>
            <p:ph idx="1"/>
          </p:nvPr>
        </p:nvSpPr>
        <p:spPr>
          <a:xfrm>
            <a:off x="457200" y="928670"/>
            <a:ext cx="8401080" cy="5197493"/>
          </a:xfrm>
        </p:spPr>
        <p:txBody>
          <a:bodyPr>
            <a:normAutofit fontScale="92500" lnSpcReduction="20000"/>
          </a:bodyPr>
          <a:lstStyle/>
          <a:p>
            <a:r>
              <a:rPr lang="ja-JP" altLang="en-US" dirty="0"/>
              <a:t>ユンヂチは本来なかった月を作ったものであるため、神様がいるあの世からは見えない月と考えられています。</a:t>
            </a:r>
          </a:p>
          <a:p>
            <a:r>
              <a:rPr lang="ja-JP" altLang="en-US" dirty="0"/>
              <a:t>ユンヂチはあの世から見えない時期となるので、</a:t>
            </a:r>
            <a:r>
              <a:rPr lang="ja-JP" altLang="en-US" b="1" dirty="0"/>
              <a:t>しきたりや風習にとらわれることなく自由に行動できる時期</a:t>
            </a:r>
            <a:r>
              <a:rPr lang="ja-JP" altLang="en-US" dirty="0"/>
              <a:t>と言われてます。</a:t>
            </a:r>
          </a:p>
          <a:p>
            <a:r>
              <a:rPr lang="ja-JP" altLang="en-US" dirty="0"/>
              <a:t>つまり他の行事のように年中行事ではない、お墓を建てたりお墓に関する行事を執り行ったりする時期は、しきたりにとらわれることのないユンヂチが選ばれます。</a:t>
            </a:r>
          </a:p>
          <a:p>
            <a:r>
              <a:rPr lang="ja-JP" altLang="en-US" dirty="0"/>
              <a:t>日程も都合のいい日を選べるので、大切にしている年中行事に支障をきたすことなく執り行えるというメリットもあります。</a:t>
            </a:r>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186766" cy="857232"/>
          </a:xfrm>
        </p:spPr>
        <p:txBody>
          <a:bodyPr>
            <a:normAutofit fontScale="90000"/>
          </a:bodyPr>
          <a:lstStyle/>
          <a:p>
            <a:r>
              <a:rPr lang="en-US" altLang="ja-JP" sz="3100" b="1" dirty="0" smtClean="0"/>
              <a:t/>
            </a:r>
            <a:br>
              <a:rPr lang="en-US" altLang="ja-JP" sz="3100" b="1" dirty="0" smtClean="0"/>
            </a:br>
            <a:r>
              <a:rPr lang="ja-JP" altLang="en-US" sz="3100" b="1" dirty="0" smtClean="0"/>
              <a:t>リフォーム</a:t>
            </a:r>
            <a:r>
              <a:rPr lang="ja-JP" altLang="en-US" sz="3100" b="1" dirty="0"/>
              <a:t>や墓</a:t>
            </a:r>
            <a:r>
              <a:rPr lang="ja-JP" altLang="en-US" sz="3100" b="1" dirty="0" err="1"/>
              <a:t>じまいにも</a:t>
            </a:r>
            <a:r>
              <a:rPr lang="ja-JP" altLang="en-US" sz="3100" b="1" dirty="0"/>
              <a:t>最適とされている</a:t>
            </a:r>
            <a:r>
              <a:rPr lang="ja-JP" altLang="en-US" dirty="0"/>
              <a:t/>
            </a:r>
            <a:br>
              <a:rPr lang="ja-JP" altLang="en-US" dirty="0"/>
            </a:b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sz="2800" dirty="0"/>
              <a:t>お墓を建てても年月が経過すれば劣化や汚れが目立ってきます。</a:t>
            </a:r>
          </a:p>
          <a:p>
            <a:r>
              <a:rPr lang="ja-JP" altLang="en-US" sz="2800" dirty="0"/>
              <a:t>しきたりや風習を気にせず日程調整をしやすいユンヂチは、</a:t>
            </a:r>
            <a:r>
              <a:rPr lang="ja-JP" altLang="en-US" sz="2800" b="1" dirty="0"/>
              <a:t>お墓のリフォームや墓</a:t>
            </a:r>
            <a:r>
              <a:rPr lang="ja-JP" altLang="en-US" sz="2800" b="1" dirty="0" err="1"/>
              <a:t>じまい</a:t>
            </a:r>
            <a:r>
              <a:rPr lang="ja-JP" altLang="en-US" sz="2800" b="1" dirty="0"/>
              <a:t>という行事にも最適な時期</a:t>
            </a:r>
            <a:r>
              <a:rPr lang="ja-JP" altLang="en-US" sz="2800" dirty="0"/>
              <a:t>とされています。</a:t>
            </a:r>
          </a:p>
          <a:p>
            <a:r>
              <a:rPr lang="ja-JP" altLang="en-US" sz="2800" dirty="0"/>
              <a:t>近年では沖縄でも墓</a:t>
            </a:r>
            <a:r>
              <a:rPr lang="ja-JP" altLang="en-US" sz="2800" dirty="0" err="1"/>
              <a:t>じまいを</a:t>
            </a:r>
            <a:r>
              <a:rPr lang="ja-JP" altLang="en-US" sz="2800" dirty="0"/>
              <a:t>するケースが増えていることから、墓</a:t>
            </a:r>
            <a:r>
              <a:rPr lang="ja-JP" altLang="en-US" sz="2800" dirty="0" err="1"/>
              <a:t>じまいも</a:t>
            </a:r>
            <a:r>
              <a:rPr lang="ja-JP" altLang="en-US" sz="2800" dirty="0"/>
              <a:t>ユンヂチに行われる傾向が見られます。</a:t>
            </a:r>
          </a:p>
          <a:p>
            <a:r>
              <a:rPr lang="ja-JP" altLang="en-US" dirty="0"/>
              <a:t>先祖を大切にする沖縄の人々にとって、お墓に関する行事も手を抜くことなく且つ日程調整もしやすいユンヂチは特別な年となるのです。</a:t>
            </a:r>
          </a:p>
          <a:p>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1207</Words>
  <Application>Microsoft Office PowerPoint</Application>
  <PresentationFormat>画面に合わせる (4:3)</PresentationFormat>
  <Paragraphs>60</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2020年3月17日24日　 閏月(ユンヂチ)に沖縄でお墓を建てる理由 </vt:lpstr>
      <vt:lpstr>閏年（ユンジチ）に沖縄でお墓を建てる理由</vt:lpstr>
      <vt:lpstr> 1 お墓に深く関係するユンヂチとは </vt:lpstr>
      <vt:lpstr>お墓に深く関係するユンヂチとは？ </vt:lpstr>
      <vt:lpstr>ユンヂチの期間 </vt:lpstr>
      <vt:lpstr>  ユンヂチにお墓を建てる理由について ユンヂチは沖縄の人にとって、お墓に関する行事に適した時期とされています。 なぜユンヂチにお墓を建てるのか？その理由について詳しくみていきましょう。  </vt:lpstr>
      <vt:lpstr>沖縄には古くから伝わる伝統が根強く残る </vt:lpstr>
      <vt:lpstr>ユンヂチは見えない月と考えられている </vt:lpstr>
      <vt:lpstr> リフォームや墓じまいにも最適とされている </vt:lpstr>
      <vt:lpstr> 沖縄の人がユンヂチやお墓を大切にする理由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user</dc:creator>
  <cp:lastModifiedBy>user</cp:lastModifiedBy>
  <cp:revision>7</cp:revision>
  <dcterms:created xsi:type="dcterms:W3CDTF">2020-03-20T05:59:14Z</dcterms:created>
  <dcterms:modified xsi:type="dcterms:W3CDTF">2020-03-20T06:27:33Z</dcterms:modified>
</cp:coreProperties>
</file>